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2"/>
  </p:notesMasterIdLst>
  <p:sldIdLst>
    <p:sldId id="256" r:id="rId4"/>
    <p:sldId id="257" r:id="rId5"/>
    <p:sldId id="258" r:id="rId6"/>
    <p:sldId id="267" r:id="rId7"/>
    <p:sldId id="269" r:id="rId8"/>
    <p:sldId id="265" r:id="rId9"/>
    <p:sldId id="268" r:id="rId10"/>
    <p:sldId id="266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8" roundtripDataSignature="AMtx7mj/GalR9+A0ctLBMQ33LdlZGV13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8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402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58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54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0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50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50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50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1342080" y="3135960"/>
            <a:ext cx="6877800" cy="10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1342080" y="3135960"/>
            <a:ext cx="6877800" cy="2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2"/>
          <p:cNvSpPr txBox="1">
            <a:spLocks noGrp="1"/>
          </p:cNvSpPr>
          <p:nvPr>
            <p:ph type="title"/>
          </p:nvPr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body" idx="1"/>
          </p:nvPr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sldNum" idx="12"/>
          </p:nvPr>
        </p:nvSpPr>
        <p:spPr>
          <a:xfrm>
            <a:off x="7567200" y="4783320"/>
            <a:ext cx="173880" cy="1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1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57200" y="69840"/>
            <a:ext cx="8229240" cy="1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57200" y="1200240"/>
            <a:ext cx="8229240" cy="394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466040" y="4757760"/>
            <a:ext cx="306000" cy="29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200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657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11240" y="4710960"/>
            <a:ext cx="697320" cy="20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62520" y="805680"/>
            <a:ext cx="1218960" cy="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38640" y="1109520"/>
            <a:ext cx="796392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design.com/GoF_Design_Patterns_Reference0100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softvision.ro/enterprise.net/design-patterns/command" TargetMode="External"/><Relationship Id="rId4" Type="http://schemas.openxmlformats.org/officeDocument/2006/relationships/hyperlink" Target="https://www.dofactory.com/net/design-patter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/>
        </p:nvSpPr>
        <p:spPr>
          <a:xfrm>
            <a:off x="1743120" y="1594440"/>
            <a:ext cx="5657760" cy="107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2242440" y="2880360"/>
            <a:ext cx="4659120" cy="128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 l="2505" r="15060"/>
          <a:stretch/>
        </p:blipFill>
        <p:spPr>
          <a:xfrm>
            <a:off x="0" y="0"/>
            <a:ext cx="334908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1040" y="4714200"/>
            <a:ext cx="948960" cy="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/>
          <p:cNvPicPr preferRelativeResize="0"/>
          <p:nvPr/>
        </p:nvPicPr>
        <p:blipFill rotWithShape="1">
          <a:blip r:embed="rId5">
            <a:alphaModFix/>
          </a:blip>
          <a:srcRect l="2616" r="7128"/>
          <a:stretch/>
        </p:blipFill>
        <p:spPr>
          <a:xfrm>
            <a:off x="5853600" y="0"/>
            <a:ext cx="32900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"/>
          <p:cNvPicPr preferRelativeResize="0"/>
          <p:nvPr/>
        </p:nvPicPr>
        <p:blipFill rotWithShape="1">
          <a:blip r:embed="rId6">
            <a:alphaModFix/>
          </a:blip>
          <a:srcRect l="7149" r="14635"/>
          <a:stretch/>
        </p:blipFill>
        <p:spPr>
          <a:xfrm>
            <a:off x="279468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"/>
          <p:cNvPicPr preferRelativeResize="0"/>
          <p:nvPr/>
        </p:nvPicPr>
        <p:blipFill rotWithShape="1">
          <a:blip r:embed="rId7">
            <a:alphaModFix/>
          </a:blip>
          <a:srcRect l="7171" r="7452"/>
          <a:stretch/>
        </p:blipFill>
        <p:spPr>
          <a:xfrm flipH="1">
            <a:off x="2856600" y="0"/>
            <a:ext cx="3117240" cy="24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"/>
          <p:cNvPicPr preferRelativeResize="0"/>
          <p:nvPr/>
        </p:nvPicPr>
        <p:blipFill rotWithShape="1">
          <a:blip r:embed="rId8">
            <a:alphaModFix/>
          </a:blip>
          <a:srcRect l="27129" b="6781"/>
          <a:stretch/>
        </p:blipFill>
        <p:spPr>
          <a:xfrm>
            <a:off x="5965920" y="2434680"/>
            <a:ext cx="3177720" cy="270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"/>
          <p:cNvPicPr preferRelativeResize="0"/>
          <p:nvPr/>
        </p:nvPicPr>
        <p:blipFill rotWithShape="1">
          <a:blip r:embed="rId9">
            <a:alphaModFix/>
          </a:blip>
          <a:srcRect r="29754"/>
          <a:stretch/>
        </p:blipFill>
        <p:spPr>
          <a:xfrm>
            <a:off x="0" y="2434680"/>
            <a:ext cx="2855880" cy="2708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1"/>
          <p:cNvGrpSpPr/>
          <p:nvPr/>
        </p:nvGrpSpPr>
        <p:grpSpPr>
          <a:xfrm>
            <a:off x="0" y="0"/>
            <a:ext cx="9143640" cy="5142960"/>
            <a:chOff x="0" y="0"/>
            <a:chExt cx="9143640" cy="5142960"/>
          </a:xfrm>
        </p:grpSpPr>
        <p:sp>
          <p:nvSpPr>
            <p:cNvPr id="179" name="Google Shape;179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0000">
                <a:alpha val="2784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0" y="0"/>
              <a:ext cx="9143640" cy="5142960"/>
            </a:xfrm>
            <a:prstGeom prst="rect">
              <a:avLst/>
            </a:prstGeom>
            <a:solidFill>
              <a:srgbClr val="002671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"/>
          <p:cNvSpPr/>
          <p:nvPr/>
        </p:nvSpPr>
        <p:spPr>
          <a:xfrm>
            <a:off x="3413880" y="3121920"/>
            <a:ext cx="2480760" cy="29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00" tIns="33100" rIns="33100" bIns="33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DIGITAL. INNOVATION. SCALE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0" y="1869840"/>
            <a:ext cx="9308520" cy="1196280"/>
          </a:xfrm>
          <a:prstGeom prst="rect">
            <a:avLst/>
          </a:prstGeom>
          <a:solidFill>
            <a:srgbClr val="EEEEEE">
              <a:alpha val="7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62080" y="2022120"/>
            <a:ext cx="2891520" cy="81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/>
          <p:nvPr/>
        </p:nvSpPr>
        <p:spPr>
          <a:xfrm>
            <a:off x="3764160" y="1670760"/>
            <a:ext cx="5117040" cy="295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Observer design patterns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160">
              <a:lnSpc>
                <a:spcPct val="150000"/>
              </a:lnSpc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What is </a:t>
            </a:r>
            <a:r>
              <a:rPr lang="en-US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Observer</a:t>
            </a: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 Design Pattern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When to use</a:t>
            </a:r>
            <a:endParaRPr dirty="0"/>
          </a:p>
          <a:p>
            <a:pPr marL="914400" marR="0" lvl="1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○"/>
            </a:pPr>
            <a:r>
              <a:rPr lang="en-US" sz="1400" b="0" i="0" u="none" strike="noStrike" cap="non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Examples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B3F"/>
              </a:buClr>
              <a:buSzPts val="1400"/>
              <a:buFont typeface="Nunito Sans"/>
              <a:buChar char="●"/>
            </a:pPr>
            <a:r>
              <a:rPr lang="en-US" sz="1400" b="0" strike="noStrike" dirty="0">
                <a:solidFill>
                  <a:srgbClr val="182B3F"/>
                </a:solidFill>
                <a:latin typeface="Nunito Sans"/>
                <a:ea typeface="Nunito Sans"/>
                <a:cs typeface="Nunito Sans"/>
                <a:sym typeface="Nunito Sans"/>
              </a:rPr>
              <a:t>Questions and answers</a:t>
            </a: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3868560" y="565560"/>
            <a:ext cx="266868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225" tIns="30225" rIns="30225" bIns="302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strike="noStrike">
                <a:solidFill>
                  <a:srgbClr val="1A2E3E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Agenda</a:t>
            </a:r>
            <a:endParaRPr sz="4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 rot="-5400000">
            <a:off x="-823320" y="823680"/>
            <a:ext cx="5135760" cy="3488760"/>
          </a:xfrm>
          <a:prstGeom prst="rect">
            <a:avLst/>
          </a:prstGeom>
          <a:solidFill>
            <a:srgbClr val="172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2"/>
          <p:cNvPicPr preferRelativeResize="0"/>
          <p:nvPr/>
        </p:nvPicPr>
        <p:blipFill rotWithShape="1">
          <a:blip r:embed="rId3">
            <a:alphaModFix/>
          </a:blip>
          <a:srcRect l="17397" r="37822"/>
          <a:stretch/>
        </p:blipFill>
        <p:spPr>
          <a:xfrm>
            <a:off x="0" y="3600"/>
            <a:ext cx="3488760" cy="513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9120" y="1496880"/>
            <a:ext cx="2437920" cy="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What is Observer Design Pattern</a:t>
            </a:r>
            <a:endParaRPr dirty="0"/>
          </a:p>
        </p:txBody>
      </p:sp>
      <p:sp>
        <p:nvSpPr>
          <p:cNvPr id="198" name="Google Shape;198;p3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Behavioral Design Pattern</a:t>
            </a:r>
            <a:endParaRPr dirty="0"/>
          </a:p>
          <a:p>
            <a:pPr marL="285750" lvl="2" indent="-285750">
              <a:buSzPts val="1400"/>
              <a:buFont typeface="Arial"/>
              <a:buChar char="•"/>
            </a:pPr>
            <a:r>
              <a:rPr lang="en-US" b="1" dirty="0"/>
              <a:t>Define a one-to-many dependency between objects so that when one object changes state, all its dependents are notified and updated automatically.</a:t>
            </a:r>
          </a:p>
          <a:p>
            <a:pPr marL="285750" lvl="0" indent="-285750">
              <a:buSzPts val="1400"/>
              <a:buFont typeface="Arial"/>
              <a:buChar char="•"/>
            </a:pPr>
            <a:endParaRPr lang="en-US" b="1" dirty="0"/>
          </a:p>
          <a:p>
            <a:pPr lvl="0">
              <a:buSzPts val="1400"/>
            </a:pPr>
            <a:r>
              <a:rPr lang="en-US" dirty="0"/>
              <a:t>The Observer design pattern solves problems like:</a:t>
            </a:r>
          </a:p>
          <a:p>
            <a:pPr lvl="0">
              <a:buSzPts val="1400"/>
            </a:pPr>
            <a:endParaRPr lang="en-US" dirty="0"/>
          </a:p>
          <a:p>
            <a:pPr marL="285750" lvl="2" indent="-285750">
              <a:buSzPts val="1400"/>
              <a:buFont typeface="Arial"/>
              <a:buChar char="•"/>
            </a:pPr>
            <a:r>
              <a:rPr lang="en-US" b="1" dirty="0"/>
              <a:t>How can a one-to-many dependency between objects be defined without making the objects tightly coupled?</a:t>
            </a:r>
          </a:p>
          <a:p>
            <a:pPr marL="285750" lvl="2" indent="-285750">
              <a:buSzPts val="1400"/>
              <a:buFont typeface="Arial"/>
              <a:buChar char="•"/>
            </a:pPr>
            <a:r>
              <a:rPr lang="en-US" b="1" dirty="0"/>
              <a:t>How can an object notify an open-ended-number of other objects</a:t>
            </a:r>
          </a:p>
          <a:p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45EAF-A60C-4F40-8370-6F8501A7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0" y="531264"/>
            <a:ext cx="2263336" cy="5563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Google Shape;197;p3"/>
          <p:cNvSpPr txBox="1"/>
          <p:nvPr/>
        </p:nvSpPr>
        <p:spPr>
          <a:xfrm>
            <a:off x="482601" y="467544"/>
            <a:ext cx="2522980" cy="12052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Nunito Sans"/>
              </a:rPr>
              <a:t>What we need </a:t>
            </a:r>
            <a:r>
              <a:rPr lang="en-US" sz="21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Nunito Sans"/>
              </a:rPr>
              <a:t>for Observer </a:t>
            </a:r>
            <a:r>
              <a:rPr lang="en-US" sz="2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Nunito Sans"/>
              </a:rPr>
              <a:t>Design Pattern</a:t>
            </a: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8" name="Google Shape;198;p3"/>
          <p:cNvSpPr txBox="1"/>
          <p:nvPr/>
        </p:nvSpPr>
        <p:spPr>
          <a:xfrm>
            <a:off x="363072" y="1978532"/>
            <a:ext cx="2958352" cy="25617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strike="noStrike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Subject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strike="noStrike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342900" marR="0" lvl="0" indent="-2857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Observer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</a:pP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F1CA1-E41C-40CB-935B-96EB5805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530" y="1200573"/>
            <a:ext cx="3635055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1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Advantages</a:t>
            </a:r>
            <a:endParaRPr dirty="0"/>
          </a:p>
        </p:txBody>
      </p:sp>
      <p:sp>
        <p:nvSpPr>
          <p:cNvPr id="246" name="Google Shape;246;p10"/>
          <p:cNvSpPr txBox="1"/>
          <p:nvPr/>
        </p:nvSpPr>
        <p:spPr>
          <a:xfrm>
            <a:off x="437029" y="914400"/>
            <a:ext cx="8327531" cy="377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>
              <a:buClr>
                <a:schemeClr val="dk1"/>
              </a:buClr>
              <a:buSzPts val="1400"/>
            </a:pPr>
            <a:r>
              <a:rPr lang="en-US" b="1" dirty="0"/>
              <a:t>I. Decouples subject from observers.</a:t>
            </a:r>
          </a:p>
          <a:p>
            <a:pPr marL="88900" lvl="0">
              <a:buClr>
                <a:schemeClr val="dk1"/>
              </a:buClr>
              <a:buSzPts val="1400"/>
            </a:pPr>
            <a:endParaRPr lang="en-US" sz="1600" b="1" dirty="0"/>
          </a:p>
          <a:p>
            <a:pPr marL="3746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/>
              <a:t>Subject only refers to and knows about the simple Observer Interface for updating the state</a:t>
            </a:r>
          </a:p>
          <a:p>
            <a:pPr marL="3746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/>
              <a:t>Because Subject and Observer aren't tightly coupled, they can belong to different layers of abstraction in a system.</a:t>
            </a:r>
          </a:p>
          <a:p>
            <a:pPr marL="3746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/>
              <a:t>Loosely coupled objects are easier to implement, change, test, and reuse.</a:t>
            </a:r>
          </a:p>
          <a:p>
            <a:pPr marL="88900" lvl="0">
              <a:buClr>
                <a:schemeClr val="dk1"/>
              </a:buClr>
              <a:buSzPts val="1400"/>
            </a:pPr>
            <a:endParaRPr lang="en-US" dirty="0"/>
          </a:p>
          <a:p>
            <a:pPr marL="88900" lvl="0">
              <a:buClr>
                <a:schemeClr val="dk1"/>
              </a:buClr>
              <a:buSzPts val="1400"/>
            </a:pPr>
            <a:r>
              <a:rPr lang="en-US" sz="1600" b="1" dirty="0"/>
              <a:t>II. Makes adding/withdrawing observers easy.</a:t>
            </a:r>
          </a:p>
          <a:p>
            <a:pPr marL="88900" lvl="0">
              <a:buClr>
                <a:schemeClr val="dk1"/>
              </a:buClr>
              <a:buSzPts val="1400"/>
            </a:pPr>
            <a:endParaRPr lang="en-US" sz="1600" b="1" dirty="0"/>
          </a:p>
          <a:p>
            <a:pPr marL="374650" lvl="3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/>
              <a:t>Observers can be added to and withdrawn from a subject independently and dynamically.</a:t>
            </a:r>
          </a:p>
          <a:p>
            <a:pPr marL="374650" lvl="3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/>
              <a:t>Usually, observers are responsible for registering and unregistering themselves on a subject.</a:t>
            </a:r>
          </a:p>
          <a:p>
            <a:pPr marL="374650" lvl="3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/>
              <a:t>Unless encapsulating and restoring Originator state is cheap, the pattern may not be appropriate.</a:t>
            </a:r>
          </a:p>
          <a:p>
            <a:pPr marL="374650" lvl="3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dirty="0"/>
              <a:t>Subject's sole responsibility is to hold a list of observers and notify them when its state changes.</a:t>
            </a:r>
            <a:endParaRPr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392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b="1" dirty="0"/>
              <a:t>Disadvantages</a:t>
            </a:r>
            <a:endParaRPr dirty="0"/>
          </a:p>
        </p:txBody>
      </p:sp>
      <p:sp>
        <p:nvSpPr>
          <p:cNvPr id="246" name="Google Shape;246;p10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>
              <a:buClr>
                <a:schemeClr val="dk1"/>
              </a:buClr>
              <a:buSzPts val="1400"/>
            </a:pPr>
            <a:r>
              <a:rPr lang="en-US" sz="1600" b="1" dirty="0"/>
              <a:t>Can make the update behavior complex.</a:t>
            </a:r>
          </a:p>
          <a:p>
            <a:pPr marL="88900" lvl="0">
              <a:buClr>
                <a:schemeClr val="dk1"/>
              </a:buClr>
              <a:buSzPts val="1400"/>
            </a:pPr>
            <a:endParaRPr lang="en-US" sz="1600" b="1" dirty="0"/>
          </a:p>
          <a:p>
            <a:pPr marL="374650" lvl="3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/>
              <a:t>A change on the subject may cause a cascade of updates to observers and their dependent objects.</a:t>
            </a:r>
          </a:p>
          <a:p>
            <a:pPr marL="374650" lvl="3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/>
              <a:t>The Mediator design pattern can be applied to implement a complex dependency relationship between subject(s) and observers.</a:t>
            </a:r>
            <a:endParaRPr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Questions</a:t>
            </a:r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274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/>
          <p:nvPr/>
        </p:nvSpPr>
        <p:spPr>
          <a:xfrm>
            <a:off x="244440" y="70920"/>
            <a:ext cx="8520120" cy="70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1A2E3E"/>
                </a:solidFill>
                <a:latin typeface="Nunito Sans"/>
                <a:ea typeface="Nunito Sans"/>
                <a:cs typeface="Nunito Sans"/>
                <a:sym typeface="Nunito Sans"/>
              </a:rPr>
              <a:t>References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618480" y="1154922"/>
            <a:ext cx="7907040" cy="31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GOF – 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Patterns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http://www.w3sdesign.com/GoF_Design_Patterns_Reference0100.pdf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Dotfactory - </a:t>
            </a:r>
            <a:r>
              <a:rPr lang="en-US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https://www.dofactory.com/net/design-patterns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example -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https://gitlab.softvision.ro/enterprise.net/design-patterns/command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326</Words>
  <Application>Microsoft Office PowerPoint</Application>
  <PresentationFormat>On-screen Show (16:9)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Helvetica Neue</vt:lpstr>
      <vt:lpstr>Helvetica Neue Light</vt:lpstr>
      <vt:lpstr>Nunito Sans</vt:lpstr>
      <vt:lpstr>Nunito Sans ExtraBold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Dragos Cretu</dc:creator>
  <cp:lastModifiedBy>Dragos Cretu</cp:lastModifiedBy>
  <cp:revision>7</cp:revision>
  <dcterms:created xsi:type="dcterms:W3CDTF">2019-11-19T12:27:01Z</dcterms:created>
  <dcterms:modified xsi:type="dcterms:W3CDTF">2019-11-26T11:22:09Z</dcterms:modified>
</cp:coreProperties>
</file>